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8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 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 /><Relationship Id="rId1" Type="http://schemas.openxmlformats.org/officeDocument/2006/relationships/package" Target="../embeddings/Microsoft_Excel_Worksheet2.xlsx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032642547144591E-2"/>
          <c:y val="0.12481982147588554"/>
          <c:w val="0.79697262348027986"/>
          <c:h val="0.70438551675264105"/>
        </c:manualLayout>
      </c:layout>
      <c:pie3DChart>
        <c:varyColors val="1"/>
        <c:ser>
          <c:idx val="0"/>
          <c:order val="0"/>
          <c:tx>
            <c:strRef>
              <c:f>Лист1!$C$6:$C$8</c:f>
              <c:strCache>
                <c:ptCount val="3"/>
                <c:pt idx="0">
                  <c:v>қалыпты</c:v>
                </c:pt>
                <c:pt idx="1">
                  <c:v>патология </c:v>
                </c:pt>
                <c:pt idx="2">
                  <c:v>мозайкалық</c:v>
                </c:pt>
              </c:strCache>
            </c:strRef>
          </c:tx>
          <c:explosion val="25"/>
          <c:dPt>
            <c:idx val="0"/>
            <c:bubble3D val="0"/>
            <c:explosion val="24"/>
            <c:extLst>
              <c:ext xmlns:c16="http://schemas.microsoft.com/office/drawing/2014/chart" uri="{C3380CC4-5D6E-409C-BE32-E72D297353CC}">
                <c16:uniqueId val="{00000001-560A-460C-B895-E7581C96F6A7}"/>
              </c:ext>
            </c:extLst>
          </c:dPt>
          <c:dPt>
            <c:idx val="1"/>
            <c:bubble3D val="0"/>
            <c:explosion val="7"/>
            <c:extLst>
              <c:ext xmlns:c16="http://schemas.microsoft.com/office/drawing/2014/chart" uri="{C3380CC4-5D6E-409C-BE32-E72D297353CC}">
                <c16:uniqueId val="{00000003-560A-460C-B895-E7581C96F6A7}"/>
              </c:ext>
            </c:extLst>
          </c:dPt>
          <c:dPt>
            <c:idx val="2"/>
            <c:bubble3D val="0"/>
            <c:explosion val="17"/>
            <c:extLst>
              <c:ext xmlns:c16="http://schemas.microsoft.com/office/drawing/2014/chart" uri="{C3380CC4-5D6E-409C-BE32-E72D297353CC}">
                <c16:uniqueId val="{00000005-560A-460C-B895-E7581C96F6A7}"/>
              </c:ext>
            </c:extLst>
          </c:dPt>
          <c:dLbls>
            <c:dLbl>
              <c:idx val="2"/>
              <c:layout>
                <c:manualLayout>
                  <c:x val="3.88088073163552E-2"/>
                  <c:y val="-0.225811706628160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0A-460C-B895-E7581C96F6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Лист1!$C$6:$C$8</c:f>
              <c:strCache>
                <c:ptCount val="3"/>
                <c:pt idx="0">
                  <c:v>қалыпты</c:v>
                </c:pt>
                <c:pt idx="1">
                  <c:v>патология </c:v>
                </c:pt>
                <c:pt idx="2">
                  <c:v>мозайкалық</c:v>
                </c:pt>
              </c:strCache>
            </c:strRef>
          </c:cat>
          <c:val>
            <c:numRef>
              <c:f>Лист1!$D$6:$D$8</c:f>
              <c:numCache>
                <c:formatCode>General</c:formatCode>
                <c:ptCount val="3"/>
                <c:pt idx="0">
                  <c:v>290</c:v>
                </c:pt>
                <c:pt idx="1">
                  <c:v>149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0A-460C-B895-E7581C96F6A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88880605771338"/>
          <c:y val="0.27142967617941666"/>
          <c:w val="0.28097167484724989"/>
          <c:h val="0.33176140304430501"/>
        </c:manualLayout>
      </c:layout>
      <c:overlay val="0"/>
      <c:txPr>
        <a:bodyPr/>
        <a:lstStyle/>
        <a:p>
          <a:pPr rtl="0">
            <a:defRPr sz="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04660488477144"/>
          <c:y val="0.16173158868490009"/>
          <c:w val="0.32508161765318117"/>
          <c:h val="0.71906472109902808"/>
        </c:manualLayout>
      </c:layout>
      <c:doughnutChart>
        <c:varyColors val="1"/>
        <c:ser>
          <c:idx val="1"/>
          <c:order val="0"/>
          <c:tx>
            <c:strRef>
              <c:f>Лист2!$C$5:$C$8</c:f>
              <c:strCache>
                <c:ptCount val="4"/>
                <c:pt idx="0">
                  <c:v>Аралас</c:v>
                </c:pt>
                <c:pt idx="1">
                  <c:v>Сандық</c:v>
                </c:pt>
                <c:pt idx="2">
                  <c:v>Жарты хромосомалық</c:v>
                </c:pt>
                <c:pt idx="3">
                  <c:v>Құрылымдық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Лист2!$C$5:$C$8</c:f>
              <c:strCache>
                <c:ptCount val="4"/>
                <c:pt idx="0">
                  <c:v>Аралас</c:v>
                </c:pt>
                <c:pt idx="1">
                  <c:v>Сандық</c:v>
                </c:pt>
                <c:pt idx="2">
                  <c:v>Жарты хромосомалық</c:v>
                </c:pt>
                <c:pt idx="3">
                  <c:v>Құрылымдық</c:v>
                </c:pt>
              </c:strCache>
            </c:strRef>
          </c:cat>
          <c:val>
            <c:numRef>
              <c:f>Лист2!$D$5:$D$8</c:f>
              <c:numCache>
                <c:formatCode>General</c:formatCode>
                <c:ptCount val="4"/>
                <c:pt idx="0">
                  <c:v>17</c:v>
                </c:pt>
                <c:pt idx="1">
                  <c:v>97</c:v>
                </c:pt>
                <c:pt idx="2">
                  <c:v>5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73-46F9-8764-749BCC4E55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5514172311450038"/>
          <c:y val="0.11786380167532204"/>
          <c:w val="0.37515656285945564"/>
          <c:h val="0.73903040683920207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861260114087156E-2"/>
          <c:y val="0.26363191611243747"/>
          <c:w val="0.42730748793600204"/>
          <c:h val="0.56815164706245569"/>
        </c:manualLayout>
      </c:layout>
      <c:pie3DChart>
        <c:varyColors val="1"/>
        <c:ser>
          <c:idx val="0"/>
          <c:order val="0"/>
          <c:tx>
            <c:strRef>
              <c:f>Лист3!$B$3</c:f>
              <c:strCache>
                <c:ptCount val="1"/>
                <c:pt idx="0">
                  <c:v>Мозайкалық түрлері</c:v>
                </c:pt>
              </c:strCache>
            </c:strRef>
          </c:tx>
          <c:explosion val="22"/>
          <c:dLbls>
            <c:dLbl>
              <c:idx val="0"/>
              <c:layout>
                <c:manualLayout>
                  <c:x val="2.2802460573257358E-2"/>
                  <c:y val="-7.28187773089968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A4-4DFE-B4B6-5B2FFE00E660}"/>
                </c:ext>
              </c:extLst>
            </c:dLbl>
            <c:dLbl>
              <c:idx val="2"/>
              <c:layout>
                <c:manualLayout>
                  <c:x val="7.3615927542735916E-3"/>
                  <c:y val="9.06226263264369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A4-4DFE-B4B6-5B2FFE00E6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Лист3!$B$5:$B$9</c:f>
              <c:strCache>
                <c:ptCount val="5"/>
                <c:pt idx="0">
                  <c:v>Аралас</c:v>
                </c:pt>
                <c:pt idx="1">
                  <c:v>Сандық</c:v>
                </c:pt>
                <c:pt idx="2">
                  <c:v>Жарты хромосомалық</c:v>
                </c:pt>
                <c:pt idx="3">
                  <c:v>Құрылымдық</c:v>
                </c:pt>
                <c:pt idx="4">
                  <c:v>Анықталмаған</c:v>
                </c:pt>
              </c:strCache>
            </c:strRef>
          </c:cat>
          <c:val>
            <c:numRef>
              <c:f>Лист3!$C$5:$C$9</c:f>
              <c:numCache>
                <c:formatCode>General</c:formatCode>
                <c:ptCount val="5"/>
                <c:pt idx="0">
                  <c:v>1</c:v>
                </c:pt>
                <c:pt idx="1">
                  <c:v>16</c:v>
                </c:pt>
                <c:pt idx="2">
                  <c:v>1</c:v>
                </c:pt>
                <c:pt idx="3">
                  <c:v>14</c:v>
                </c:pt>
                <c:pt idx="4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A4-4DFE-B4B6-5B2FFE00E66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180843358276477"/>
          <c:y val="0.27676618039270506"/>
          <c:w val="0.29854980938216108"/>
          <c:h val="0.62081676053929857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95316159250585E-3"/>
          <c:y val="2.4653700641656104E-2"/>
          <c:w val="0.8563741217798595"/>
          <c:h val="0.66160983700256826"/>
        </c:manualLayout>
      </c:layout>
      <c:pie3DChart>
        <c:varyColors val="1"/>
        <c:ser>
          <c:idx val="0"/>
          <c:order val="0"/>
          <c:tx>
            <c:strRef>
              <c:f>Лист4!$D$3</c:f>
              <c:strCache>
                <c:ptCount val="1"/>
                <c:pt idx="0">
                  <c:v>Программа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accent1"/>
                </a:solidFill>
              </a:ln>
              <a:effectLst/>
              <a:sp3d contourW="25400">
                <a:contourClr>
                  <a:schemeClr val="accen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3F7-473B-A65F-2918A59976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accent2"/>
                </a:solidFill>
              </a:ln>
              <a:effectLst/>
              <a:sp3d contourW="25400">
                <a:contourClr>
                  <a:schemeClr val="accent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3F7-473B-A65F-2918A59976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accent3"/>
                </a:solidFill>
              </a:ln>
              <a:effectLst/>
              <a:sp3d contourW="25400">
                <a:contourClr>
                  <a:schemeClr val="accent3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3F7-473B-A65F-2918A59976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accent4"/>
                </a:solidFill>
              </a:ln>
              <a:effectLst/>
              <a:sp3d contourW="25400">
                <a:contourClr>
                  <a:schemeClr val="accent4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3F7-473B-A65F-2918A59976B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  <a:sp3d contourW="25400">
                <a:contourClr>
                  <a:schemeClr val="accent1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3F7-473B-A65F-2918A59976B9}"/>
              </c:ext>
            </c:extLst>
          </c:dPt>
          <c:dLbls>
            <c:dLbl>
              <c:idx val="3"/>
              <c:layout>
                <c:manualLayout>
                  <c:x val="-2.0515091863517059E-2"/>
                  <c:y val="3.0150554097404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F7-473B-A65F-2918A59976B9}"/>
                </c:ext>
              </c:extLst>
            </c:dLbl>
            <c:dLbl>
              <c:idx val="4"/>
              <c:layout>
                <c:manualLayout>
                  <c:x val="-3.3571522309711284E-2"/>
                  <c:y val="8.159813356663750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F7-473B-A65F-2918A59976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Лист4!$D$5:$D$9</c:f>
              <c:strCache>
                <c:ptCount val="5"/>
                <c:pt idx="0">
                  <c:v>Донорлық</c:v>
                </c:pt>
                <c:pt idx="1">
                  <c:v>Өзінікі</c:v>
                </c:pt>
                <c:pt idx="2">
                  <c:v>ДЭ</c:v>
                </c:pt>
                <c:pt idx="3">
                  <c:v>Привив</c:v>
                </c:pt>
                <c:pt idx="4">
                  <c:v>Анықталмаған</c:v>
                </c:pt>
              </c:strCache>
            </c:strRef>
          </c:cat>
          <c:val>
            <c:numRef>
              <c:f>Лист4!$E$5:$E$9</c:f>
              <c:numCache>
                <c:formatCode>General</c:formatCode>
                <c:ptCount val="5"/>
                <c:pt idx="0">
                  <c:v>151</c:v>
                </c:pt>
                <c:pt idx="1">
                  <c:v>364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3F7-473B-A65F-2918A59976B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515097836437552"/>
          <c:y val="0.10199625642775896"/>
          <c:w val="0.2153950830918567"/>
          <c:h val="0.80234834400236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0.74951</cdr:y>
    </cdr:from>
    <cdr:to>
      <cdr:x>1</cdr:x>
      <cdr:y>0.91596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782F160F-DEB8-48E8-1F35-29E0BE8ADCED}"/>
            </a:ext>
          </a:extLst>
        </cdr:cNvPr>
        <cdr:cNvSpPr txBox="1"/>
      </cdr:nvSpPr>
      <cdr:spPr>
        <a:xfrm xmlns:a="http://schemas.openxmlformats.org/drawingml/2006/main">
          <a:off x="0" y="957394"/>
          <a:ext cx="3848157" cy="21261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8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 sz="900" baseline="0" dirty="0">
            <a:latin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1668B-1386-F521-F11A-12A4786CB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2D63E-EDC2-AB84-63B3-A786A19DE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7FA94-1A24-98BE-1447-6D02DBD93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B8B3-AB5A-4660-B510-B4DA50BA12D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DC04E-3FE9-5EC1-4B36-0338EBFCA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47087-E7AC-D789-47C5-70A89E4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F93-A2F6-46DF-924B-86CEC7D8C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41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C4F46-5324-070A-1F62-ED91D84AD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0BDC0-30D1-A46C-7BAB-1B5AAAD10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296A1-16CB-3024-84CE-5B4C4EEDD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B8B3-AB5A-4660-B510-B4DA50BA12D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47D57-EB73-46D7-8FCD-52232883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A3032-E1B1-F6A1-3BAE-9CC86604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F93-A2F6-46DF-924B-86CEC7D8C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9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D47004-82C0-303E-849D-D175491CE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13C2C-9C10-2F34-3D40-570F7B472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A4447-8007-B0A2-E8C0-62F81042B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B8B3-AB5A-4660-B510-B4DA50BA12D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4FBEE-9587-02F8-9B9A-BC1B2B220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089EA-6A63-A439-DED4-C7E238F8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F93-A2F6-46DF-924B-86CEC7D8C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34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3DC8-B3A8-2768-9D08-02BE78A4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216A-AE7A-9790-1717-3495648EE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10781-E90E-5CE2-7D9A-FF4F1D5E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B8B3-AB5A-4660-B510-B4DA50BA12D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9D653-57AD-4DEE-F9F3-E09C011A3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1046C-4CDA-63E7-95A5-C1C584F2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F93-A2F6-46DF-924B-86CEC7D8C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1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2F117-58DD-B8B3-1FA0-4E16FEE17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47B54-82B7-72A6-A4AC-E477A79D6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82950-FBF0-54E6-BFA2-A0A066875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B8B3-AB5A-4660-B510-B4DA50BA12D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61996-44CD-D34E-4556-2561E88D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C638F-0E9C-6CEB-2573-FAE675089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F93-A2F6-46DF-924B-86CEC7D8C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2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D468-13A5-C766-1921-D2E010D57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078B6-DBDA-A14C-FA2B-8296CF5D01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E7FD7-8F13-21C4-03D9-5C77340B1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43A60-268F-38EA-E19C-08E4A0AD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B8B3-AB5A-4660-B510-B4DA50BA12D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5741F-2CE1-C952-413C-B360DD3BD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AF154-7211-071E-8F1A-ABC0FFBF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F93-A2F6-46DF-924B-86CEC7D8C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5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9024D-F21D-177A-E7D9-87F47DBA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17B7D-664E-0DDD-A129-854BB2768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2EED11-0979-925D-8E9D-D0CF26995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2D387-BC26-8C26-6B74-F63C9097D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293068-7C5A-F69E-CEF9-E9D696BE68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491F7-BB4C-8D97-0B10-F98D667A1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B8B3-AB5A-4660-B510-B4DA50BA12D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9508D-3537-E748-583A-E102F31A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FC72ED-2F4A-52D3-D157-3AB046A2B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F93-A2F6-46DF-924B-86CEC7D8C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D7867-1A80-0843-E2A8-4D763321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F6A26-E659-633E-1D23-A017B9C5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B8B3-AB5A-4660-B510-B4DA50BA12D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2BB1A6-B4E5-573A-5866-6ADEBE5D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16D819-CBC2-F5F7-35BE-64711F17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F93-A2F6-46DF-924B-86CEC7D8C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2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2541A2-3AA0-F6BA-ADB8-433EFA55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B8B3-AB5A-4660-B510-B4DA50BA12D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392F03-47BB-14E9-671D-0B3DE2F43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0E0F5-8B80-AF7C-4E05-E78F66435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F93-A2F6-46DF-924B-86CEC7D8C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69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2D271-7827-2FD2-36D6-688BE540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78666-CD3F-86C9-DDFC-D65105848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2921B-EC0E-514C-A7AE-C4BB578D8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D9D84-88F3-70CE-0BE9-F24171139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B8B3-AB5A-4660-B510-B4DA50BA12D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B2BCE-10DD-2699-FB3C-6063CA480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6EE90-4CE1-6D58-6B1C-35D3C25D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F93-A2F6-46DF-924B-86CEC7D8C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28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FB47-5341-E73A-170A-42E1C5B9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C363F6-F040-A942-B95C-078FD8E9EF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CFA73-339F-5C50-6110-35B12B3D6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69AA1-58F6-C966-C1A2-8F2F22A6B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B8B3-AB5A-4660-B510-B4DA50BA12D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7B6E6C-677A-0F3E-15CD-B2281630F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20A00-026B-15E9-14CF-22AEAB8D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F93-A2F6-46DF-924B-86CEC7D8C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43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AEE2E3-07FB-F870-FE13-192F28B20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1D658-7D0C-CC55-1C19-5D59DD860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CFD74-ACCB-533F-2F95-CDC45EEC4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B8B3-AB5A-4660-B510-B4DA50BA12D7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E556F-058A-FFFD-A129-24947B3C8C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CD32B-71E1-A37F-985E-4F2FBCA43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B5F93-A2F6-46DF-924B-86CEC7D8C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6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chart" Target="../charts/chart4.xml" /><Relationship Id="rId5" Type="http://schemas.openxmlformats.org/officeDocument/2006/relationships/chart" Target="../charts/chart3.xml" /><Relationship Id="rId4" Type="http://schemas.openxmlformats.org/officeDocument/2006/relationships/chart" Target="../charts/char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D2A53-6888-2139-DBA4-97556E4D4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256" y="174623"/>
            <a:ext cx="9954994" cy="384935"/>
          </a:xfrm>
        </p:spPr>
        <p:txBody>
          <a:bodyPr>
            <a:normAutofit/>
          </a:bodyPr>
          <a:lstStyle/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ЖЫЛДЫҢ ИМПЛАНТАЦИЯҒА ДЕЙІНГІ ГЕНЕТИКАЛЫҚ ДИАГНОСТИКАСЫ.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E8A5C-E823-1DA7-D26C-E991ACEC7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786" y="555126"/>
            <a:ext cx="9785350" cy="584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АГжПҒО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курс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резиденті: Курбаниязова Г.С., Ғылыми жетекшілері: Салимбаева Д.Н., Байызбекова А.Г.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АҚ «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Акушерлік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Гинекология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Перинатология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Алматы қ., Қазақстан.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D788202-B8AB-F424-5BC4-0BB3596B8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48" y="64403"/>
            <a:ext cx="1078582" cy="95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6F3C22D-721B-1DF3-29D2-C5715BDD1B72}"/>
              </a:ext>
            </a:extLst>
          </p:cNvPr>
          <p:cNvSpPr txBox="1">
            <a:spLocks/>
          </p:cNvSpPr>
          <p:nvPr/>
        </p:nvSpPr>
        <p:spPr>
          <a:xfrm>
            <a:off x="306314" y="1128811"/>
            <a:ext cx="3302218" cy="37566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Имплантацияға дейінгі генетикалық диагностика 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C38ACAC-EDC4-FD3D-08C9-8D094C4EBF35}"/>
              </a:ext>
            </a:extLst>
          </p:cNvPr>
          <p:cNvSpPr txBox="1">
            <a:spLocks/>
          </p:cNvSpPr>
          <p:nvPr/>
        </p:nvSpPr>
        <p:spPr>
          <a:xfrm>
            <a:off x="301490" y="1542714"/>
            <a:ext cx="3302219" cy="5115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7800" algn="just"/>
            <a:r>
              <a:rPr lang="kk-KZ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Имплантацияға дейінгі генетикалық диагностика 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 эмбрионды жатыр қуысына салмай тұрып,оны генетикалық тексеруден өткізу.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3CE2B70-1823-F123-31BD-F3B4DBD675DE}"/>
              </a:ext>
            </a:extLst>
          </p:cNvPr>
          <p:cNvSpPr txBox="1">
            <a:spLocks/>
          </p:cNvSpPr>
          <p:nvPr/>
        </p:nvSpPr>
        <p:spPr>
          <a:xfrm>
            <a:off x="3735593" y="1112419"/>
            <a:ext cx="4659264" cy="24886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40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kk-KZ" sz="1200" b="1" dirty="0"/>
              <a:t>ИПД өзектілігі:</a:t>
            </a:r>
            <a:endParaRPr lang="en-GB" sz="1200" b="1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9DFE1C2B-8313-D3A6-DB18-0DA612A5B16D}"/>
              </a:ext>
            </a:extLst>
          </p:cNvPr>
          <p:cNvSpPr txBox="1">
            <a:spLocks/>
          </p:cNvSpPr>
          <p:nvPr/>
        </p:nvSpPr>
        <p:spPr>
          <a:xfrm>
            <a:off x="3740822" y="1393697"/>
            <a:ext cx="4659264" cy="1791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7800" algn="just"/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ҚРТ кезіндегі жүктіліктің туындау ықтималдылығының артуы.Кезекті ЭКҰ және онымен байланысты тәуекелдерге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лық бездердің гиперширығу синдромы, аналық жасушаларды жинау кезіндегі жалпы анестезия кезіндегі тәуекелдер,психологиялық күйзелу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шығындардың азаюы жатады.Генетикалық жарамды эмбрионның болуы қажетті көшіруді болдырмауға мүмкіндік береді</a:t>
            </a:r>
          </a:p>
          <a:p>
            <a:pPr indent="177800" algn="just">
              <a:lnSpc>
                <a:spcPct val="100000"/>
              </a:lnSpc>
              <a:spcBef>
                <a:spcPts val="0"/>
              </a:spcBef>
            </a:pP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 эмбрионды ғана көшіру кезінің өзінде (нәтижелікті төмендетпестен) жүктіліктің туындауының жоғары мүмкіндігі.Көпұрықты жүктілікпен байланысты тәуекелдердің жоқтығы.</a:t>
            </a:r>
          </a:p>
          <a:p>
            <a:pPr indent="177800" algn="just">
              <a:spcBef>
                <a:spcPts val="0"/>
              </a:spcBef>
            </a:pP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Даун,Шерешевский-Тернер,Клайнфельтер,Эдвардс,Патау синдромдары және басқа да хромосомалық ауытқулары бар баланы көтеру мен туу тәуекелінің жоқтығы.</a:t>
            </a:r>
          </a:p>
          <a:p>
            <a:pPr indent="177800" algn="just">
              <a:spcBef>
                <a:spcPts val="0"/>
              </a:spcBef>
            </a:pP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Түсіктің және дамымай қалған жүктіліктің ең көп себептері-ұрықтағы хромосомалық бұзылулар.Имплантацияға дейінгі генетикалық диагностика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аптаға дейінгі мерзімде жүктіліктің үзілу тәуекелін, сондай ақ психологиялық күйзелісті төмендетеді.</a:t>
            </a:r>
            <a:endParaRPr lang="en-GB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BEB541C-64DB-3180-1D60-6FBBF9A2B446}"/>
              </a:ext>
            </a:extLst>
          </p:cNvPr>
          <p:cNvSpPr txBox="1">
            <a:spLocks/>
          </p:cNvSpPr>
          <p:nvPr/>
        </p:nvSpPr>
        <p:spPr>
          <a:xfrm>
            <a:off x="8539848" y="1136784"/>
            <a:ext cx="3345838" cy="244975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ИПД көрсеткіштері: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311AFD4C-AA77-D66A-778C-AA799C9FE641}"/>
              </a:ext>
            </a:extLst>
          </p:cNvPr>
          <p:cNvSpPr txBox="1">
            <a:spLocks/>
          </p:cNvSpPr>
          <p:nvPr/>
        </p:nvSpPr>
        <p:spPr>
          <a:xfrm>
            <a:off x="8539848" y="1425773"/>
            <a:ext cx="3345838" cy="15932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Екі немесе одан да көп сәтсіз ЭКҰ әрекеттері болса;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Егер ауру тарихында бір немесе бірнеше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жетілмей қалған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жүктілік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Ананың жасы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38-ден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ары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Ерлерд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ің ауыр бедеулігі болған жағдайда;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Егер пациентте хромосомалық ауытқуы бар жүктілік диагностикаланған болса немесе ерлі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зайыптыларда хромосомалық ауытқуы бар бір баласы болса;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аналар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дың біреуі немесе екеуі де үйлестірілген хромосомалық ауытқушылық тасымалдаушылары болса.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D8D1FB6-70D7-67F6-5F39-2BAD198AD9AD}"/>
              </a:ext>
            </a:extLst>
          </p:cNvPr>
          <p:cNvSpPr txBox="1">
            <a:spLocks/>
          </p:cNvSpPr>
          <p:nvPr/>
        </p:nvSpPr>
        <p:spPr>
          <a:xfrm>
            <a:off x="301490" y="2073205"/>
            <a:ext cx="3302217" cy="24510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 әдісі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A47C9F74-DC25-EA85-2BEA-61F5D84C184A}"/>
              </a:ext>
            </a:extLst>
          </p:cNvPr>
          <p:cNvSpPr txBox="1">
            <a:spLocks/>
          </p:cNvSpPr>
          <p:nvPr/>
        </p:nvSpPr>
        <p:spPr>
          <a:xfrm>
            <a:off x="301491" y="2351669"/>
            <a:ext cx="3307042" cy="8669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7800" algn="just"/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Зерттеуге </a:t>
            </a:r>
            <a:r>
              <a:rPr lang="en-GB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 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 клиникалық репродуктология орталығынан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525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әйел қатысты.</a:t>
            </a:r>
          </a:p>
          <a:p>
            <a:pPr algn="just">
              <a:spcBef>
                <a:spcPts val="0"/>
              </a:spcBef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Соны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ң ішінде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жасқа дейінгі әйелдер саны- 237 әйел.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жастан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 </a:t>
            </a:r>
            <a:r>
              <a:rPr lang="kk-KZ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әйелдер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-290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әйел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Әйелдерде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ұрықтандыру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ИКСИ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– 345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әйел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121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әйел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зерттелді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GB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3">
            <a:extLst>
              <a:ext uri="{FF2B5EF4-FFF2-40B4-BE49-F238E27FC236}">
                <a16:creationId xmlns:a16="http://schemas.microsoft.com/office/drawing/2014/main" id="{13228BDE-FD09-A40D-A84C-25FBD2F7D5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039505"/>
              </p:ext>
            </p:extLst>
          </p:nvPr>
        </p:nvGraphicFramePr>
        <p:xfrm>
          <a:off x="256529" y="3205935"/>
          <a:ext cx="3224442" cy="132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Объект 3">
            <a:extLst>
              <a:ext uri="{FF2B5EF4-FFF2-40B4-BE49-F238E27FC236}">
                <a16:creationId xmlns:a16="http://schemas.microsoft.com/office/drawing/2014/main" id="{001AB0CC-B8F7-4CC4-A863-960203FFAA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625642"/>
              </p:ext>
            </p:extLst>
          </p:nvPr>
        </p:nvGraphicFramePr>
        <p:xfrm>
          <a:off x="424191" y="4703527"/>
          <a:ext cx="2816760" cy="144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2C9AB9D-D051-CC9F-408B-D7BA7C3BE6DA}"/>
              </a:ext>
            </a:extLst>
          </p:cNvPr>
          <p:cNvSpPr txBox="1"/>
          <p:nvPr/>
        </p:nvSpPr>
        <p:spPr>
          <a:xfrm>
            <a:off x="185121" y="4397625"/>
            <a:ext cx="334559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k-KZ" sz="900" dirty="0">
                <a:latin typeface="Times New Roman" panose="02020603050405020304" pitchFamily="18" charset="0"/>
              </a:rPr>
              <a:t>Диаграмма </a:t>
            </a:r>
            <a:r>
              <a:rPr lang="ru-RU" sz="900" dirty="0">
                <a:latin typeface="Times New Roman" panose="02020603050405020304" pitchFamily="18" charset="0"/>
              </a:rPr>
              <a:t>1. </a:t>
            </a:r>
            <a:r>
              <a:rPr lang="ru-RU" sz="900" baseline="0" dirty="0" err="1">
                <a:latin typeface="Times New Roman" panose="02020603050405020304" pitchFamily="18" charset="0"/>
              </a:rPr>
              <a:t>Зерттеуге</a:t>
            </a:r>
            <a:r>
              <a:rPr lang="ru-RU" sz="900" baseline="0" dirty="0">
                <a:latin typeface="Times New Roman" panose="02020603050405020304" pitchFamily="18" charset="0"/>
              </a:rPr>
              <a:t> </a:t>
            </a:r>
            <a:r>
              <a:rPr lang="ru-RU" sz="900" baseline="0" dirty="0" err="1">
                <a:latin typeface="Times New Roman" panose="02020603050405020304" pitchFamily="18" charset="0"/>
              </a:rPr>
              <a:t>алынған</a:t>
            </a:r>
            <a:r>
              <a:rPr lang="ru-RU" sz="900" baseline="0" dirty="0">
                <a:latin typeface="Times New Roman" panose="02020603050405020304" pitchFamily="18" charset="0"/>
              </a:rPr>
              <a:t>  </a:t>
            </a:r>
            <a:r>
              <a:rPr lang="kk-KZ" sz="900" baseline="0" dirty="0">
                <a:latin typeface="Times New Roman" panose="02020603050405020304" pitchFamily="18" charset="0"/>
              </a:rPr>
              <a:t>әйелдердің нәтижелері</a:t>
            </a:r>
            <a:r>
              <a:rPr lang="ru-RU" sz="900" baseline="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CED2DD-E226-337A-192D-78DB632561EC}"/>
              </a:ext>
            </a:extLst>
          </p:cNvPr>
          <p:cNvSpPr txBox="1"/>
          <p:nvPr/>
        </p:nvSpPr>
        <p:spPr>
          <a:xfrm>
            <a:off x="301855" y="6222976"/>
            <a:ext cx="296860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900" baseline="0" dirty="0">
                <a:latin typeface="Times New Roman" panose="02020603050405020304" pitchFamily="18" charset="0"/>
              </a:rPr>
              <a:t>Диаграмма 2. Патология </a:t>
            </a:r>
            <a:r>
              <a:rPr lang="kk-KZ" sz="900" baseline="0" dirty="0">
                <a:latin typeface="Times New Roman" panose="02020603050405020304" pitchFamily="18" charset="0"/>
              </a:rPr>
              <a:t>түрлері</a:t>
            </a:r>
            <a:endParaRPr lang="ru-RU" sz="900" baseline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9" name="Объект 3">
            <a:extLst>
              <a:ext uri="{FF2B5EF4-FFF2-40B4-BE49-F238E27FC236}">
                <a16:creationId xmlns:a16="http://schemas.microsoft.com/office/drawing/2014/main" id="{B35E0DB6-B82C-15BC-5C92-EA5C7247A7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487418"/>
              </p:ext>
            </p:extLst>
          </p:nvPr>
        </p:nvGraphicFramePr>
        <p:xfrm>
          <a:off x="4141146" y="3043340"/>
          <a:ext cx="3848157" cy="1277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Объект 3">
            <a:extLst>
              <a:ext uri="{FF2B5EF4-FFF2-40B4-BE49-F238E27FC236}">
                <a16:creationId xmlns:a16="http://schemas.microsoft.com/office/drawing/2014/main" id="{E4AB0918-EBDC-A070-5984-040CB076C2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516440"/>
              </p:ext>
            </p:extLst>
          </p:nvPr>
        </p:nvGraphicFramePr>
        <p:xfrm>
          <a:off x="8430561" y="3043340"/>
          <a:ext cx="3416000" cy="1585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05F8158C-42DA-3EF4-CA8E-B6AA729A0E48}"/>
              </a:ext>
            </a:extLst>
          </p:cNvPr>
          <p:cNvSpPr txBox="1"/>
          <p:nvPr/>
        </p:nvSpPr>
        <p:spPr>
          <a:xfrm>
            <a:off x="8928424" y="4422312"/>
            <a:ext cx="271237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Диаграмма 4. Программа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12A9C8-97B5-9947-9382-0DED43E46017}"/>
              </a:ext>
            </a:extLst>
          </p:cNvPr>
          <p:cNvSpPr txBox="1"/>
          <p:nvPr/>
        </p:nvSpPr>
        <p:spPr>
          <a:xfrm>
            <a:off x="8539848" y="4686562"/>
            <a:ext cx="3341015" cy="23083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4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kk-KZ" sz="1200" dirty="0"/>
              <a:t>Қорытынды</a:t>
            </a:r>
            <a:endParaRPr lang="en-GB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5420B5-5788-1313-2D0F-61782CF7EC1B}"/>
              </a:ext>
            </a:extLst>
          </p:cNvPr>
          <p:cNvSpPr txBox="1"/>
          <p:nvPr/>
        </p:nvSpPr>
        <p:spPr>
          <a:xfrm>
            <a:off x="8539848" y="4964046"/>
            <a:ext cx="3345837" cy="13388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177800" algn="just"/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Имплантацияға дейінгі генетикалық диагностика қазір хромосомалық ауытқулары немесе генетикалық аурулары бар бала туу қаупі жоғары жұптарға ұсынылатын практикалық процедуралардың</a:t>
            </a:r>
            <a:r>
              <a:rPr lang="en-GB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бірі болып саналады. «Дені сау ұрпақ ұлт болашағы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дегендей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ұрпақ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қалдыру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отбасының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табылу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қажет.Имплантацияға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диагностика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эмбриондардың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жүктілігін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байқауға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жүктілікті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тоқтату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қажеттілігін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болдырмайды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E80419F-E3AE-3376-49FF-29C80258DD21}"/>
              </a:ext>
            </a:extLst>
          </p:cNvPr>
          <p:cNvSpPr txBox="1"/>
          <p:nvPr/>
        </p:nvSpPr>
        <p:spPr>
          <a:xfrm>
            <a:off x="3676162" y="4608190"/>
            <a:ext cx="4734100" cy="164545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4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kk-KZ" sz="1200" dirty="0"/>
              <a:t>Зерттеу нәтижесі </a:t>
            </a:r>
            <a:endParaRPr lang="en-GB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1F90DC9-58E6-2F21-EA69-8C3A4C4F3BC6}"/>
              </a:ext>
            </a:extLst>
          </p:cNvPr>
          <p:cNvSpPr txBox="1"/>
          <p:nvPr/>
        </p:nvSpPr>
        <p:spPr>
          <a:xfrm>
            <a:off x="3684060" y="4797057"/>
            <a:ext cx="4718305" cy="2086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177800" algn="just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525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әйелден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55%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29% патология, 16%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мозайкалық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анықталды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Патологияның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кездескен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65%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20%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12%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аралас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3% жарты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хромосомалық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анықталды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Мозайкалық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түріне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63% </a:t>
            </a: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анықталмаған,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19%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16%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1%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аралас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1% жарты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хромосомалық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анықталды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177800" algn="just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Патологиялық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эмбриондар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аурулармен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бейнеленеді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анеуплоидия,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моногенді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аурулар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аномалиялар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177800" algn="just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Анеуплоидия</a:t>
            </a: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21-ші хромосома жұбындағы аномалия- Даун синдромына әкеледі;13-ші жұптағы аномалия – Патау синдромына;18-ші жұптың бұзылуы - Эдвардс синдромына әкеледі.</a:t>
            </a:r>
          </a:p>
          <a:p>
            <a:pPr marL="0" marR="0" lvl="0" indent="177800" algn="just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Моногенді ауруларға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муковисцидоз,тұқым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қуалайтын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миопатиялар,омыртқаның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бұлшықет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атрофиясы,сенсорлық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есту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қабілетінің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жоғалуы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177800" algn="just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аномалияларға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делециялар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транслокациялар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дубликациялар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инсерциялар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инверсиялар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сақиналар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Ауру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хромосоманың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құрылымына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аномалияға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геннің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экспрессиясы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00F9BE-68A2-2202-75AA-8BED7CA2022E}"/>
              </a:ext>
            </a:extLst>
          </p:cNvPr>
          <p:cNvSpPr txBox="1"/>
          <p:nvPr/>
        </p:nvSpPr>
        <p:spPr>
          <a:xfrm>
            <a:off x="4839967" y="4265095"/>
            <a:ext cx="364719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b="1" dirty="0">
                <a:latin typeface="Times New Roman" panose="02020603050405020304" pitchFamily="18" charset="0"/>
              </a:rPr>
              <a:t>Диаграмма</a:t>
            </a:r>
            <a:r>
              <a:rPr lang="ru-RU" sz="1050" b="1" baseline="0" dirty="0">
                <a:latin typeface="Times New Roman" panose="02020603050405020304" pitchFamily="18" charset="0"/>
              </a:rPr>
              <a:t> 3. </a:t>
            </a:r>
            <a:r>
              <a:rPr lang="ru-RU" sz="1050" b="1" baseline="0" dirty="0" err="1">
                <a:latin typeface="Times New Roman" panose="02020603050405020304" pitchFamily="18" charset="0"/>
              </a:rPr>
              <a:t>Мозайкалық</a:t>
            </a:r>
            <a:r>
              <a:rPr lang="ru-RU" sz="1050" b="1" baseline="0" dirty="0">
                <a:latin typeface="Times New Roman" panose="02020603050405020304" pitchFamily="18" charset="0"/>
              </a:rPr>
              <a:t> </a:t>
            </a:r>
            <a:r>
              <a:rPr lang="ru-RU" sz="1050" b="1" baseline="0" dirty="0" err="1">
                <a:latin typeface="Times New Roman" panose="02020603050405020304" pitchFamily="18" charset="0"/>
              </a:rPr>
              <a:t>түрлері</a:t>
            </a:r>
            <a:endParaRPr lang="en-GB" sz="1050" b="1" dirty="0"/>
          </a:p>
        </p:txBody>
      </p:sp>
    </p:spTree>
    <p:extLst>
      <p:ext uri="{BB962C8B-B14F-4D97-AF65-F5344CB8AC3E}">
        <p14:creationId xmlns:p14="http://schemas.microsoft.com/office/powerpoint/2010/main" val="988075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</TotalTime>
  <Words>567</Words>
  <Application>Microsoft Office PowerPoint</Application>
  <PresentationFormat>Широкоэкранный</PresentationFormat>
  <Paragraphs>42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2022 ЖЫЛДЫҢ ИМПЛАНТАЦИЯҒА ДЕЙІНГІ ГЕНЕТИКАЛЫҚ ДИАГНОСТИКАСЫ.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Meruyert Kurbaniyazova</dc:creator>
  <cp:lastModifiedBy>77087219728</cp:lastModifiedBy>
  <cp:revision>12</cp:revision>
  <dcterms:created xsi:type="dcterms:W3CDTF">2023-03-23T17:43:06Z</dcterms:created>
  <dcterms:modified xsi:type="dcterms:W3CDTF">2023-03-27T16:12:06Z</dcterms:modified>
</cp:coreProperties>
</file>